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84" r:id="rId3"/>
    <p:sldId id="286" r:id="rId4"/>
    <p:sldId id="285" r:id="rId5"/>
    <p:sldId id="287" r:id="rId6"/>
    <p:sldId id="288" r:id="rId7"/>
    <p:sldId id="289" r:id="rId8"/>
    <p:sldId id="290" r:id="rId9"/>
    <p:sldId id="283" r:id="rId10"/>
    <p:sldId id="295" r:id="rId11"/>
    <p:sldId id="259" r:id="rId12"/>
    <p:sldId id="263" r:id="rId13"/>
    <p:sldId id="267" r:id="rId14"/>
    <p:sldId id="268" r:id="rId15"/>
    <p:sldId id="280" r:id="rId16"/>
    <p:sldId id="297" r:id="rId17"/>
    <p:sldId id="298" r:id="rId18"/>
    <p:sldId id="273" r:id="rId19"/>
    <p:sldId id="274" r:id="rId20"/>
    <p:sldId id="275" r:id="rId21"/>
    <p:sldId id="279" r:id="rId22"/>
    <p:sldId id="293" r:id="rId23"/>
    <p:sldId id="294" r:id="rId24"/>
    <p:sldId id="291" r:id="rId25"/>
    <p:sldId id="292" r:id="rId26"/>
    <p:sldId id="296"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autoAdjust="0"/>
    <p:restoredTop sz="94659" autoAdjust="0"/>
  </p:normalViewPr>
  <p:slideViewPr>
    <p:cSldViewPr snapToGrid="0" snapToObjects="1">
      <p:cViewPr varScale="1">
        <p:scale>
          <a:sx n="73" d="100"/>
          <a:sy n="73" d="100"/>
        </p:scale>
        <p:origin x="-10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E1602F-B839-D64D-BF42-B27FB163496A}" type="datetimeFigureOut">
              <a:rPr lang="en-US" smtClean="0"/>
              <a:t>14/10/21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032B30-A699-DF45-8DD7-73820436DDE4}" type="slidenum">
              <a:rPr lang="en-US" smtClean="0"/>
              <a:t>‹#›</a:t>
            </a:fld>
            <a:endParaRPr lang="en-US"/>
          </a:p>
        </p:txBody>
      </p:sp>
    </p:spTree>
    <p:extLst>
      <p:ext uri="{BB962C8B-B14F-4D97-AF65-F5344CB8AC3E}">
        <p14:creationId xmlns:p14="http://schemas.microsoft.com/office/powerpoint/2010/main" val="389982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48D29-6DAA-0842-980E-F7101F87CF8C}" type="datetimeFigureOut">
              <a:rPr lang="en-US" smtClean="0"/>
              <a:t>14/10/21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4866D-0F39-854C-93C7-9678E39D85C4}" type="slidenum">
              <a:rPr lang="en-US" smtClean="0"/>
              <a:t>‹#›</a:t>
            </a:fld>
            <a:endParaRPr lang="en-US"/>
          </a:p>
        </p:txBody>
      </p:sp>
    </p:spTree>
    <p:extLst>
      <p:ext uri="{BB962C8B-B14F-4D97-AF65-F5344CB8AC3E}">
        <p14:creationId xmlns:p14="http://schemas.microsoft.com/office/powerpoint/2010/main" val="30430755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4866D-0F39-854C-93C7-9678E39D85C4}" type="slidenum">
              <a:rPr lang="en-US" smtClean="0"/>
              <a:t>1</a:t>
            </a:fld>
            <a:endParaRPr lang="en-US"/>
          </a:p>
        </p:txBody>
      </p:sp>
    </p:spTree>
    <p:extLst>
      <p:ext uri="{BB962C8B-B14F-4D97-AF65-F5344CB8AC3E}">
        <p14:creationId xmlns:p14="http://schemas.microsoft.com/office/powerpoint/2010/main" val="279816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BB4866D-0F39-854C-93C7-9678E39D85C4}" type="slidenum">
              <a:rPr lang="en-US" smtClean="0"/>
              <a:t>11</a:t>
            </a:fld>
            <a:endParaRPr lang="en-US"/>
          </a:p>
        </p:txBody>
      </p:sp>
    </p:spTree>
    <p:extLst>
      <p:ext uri="{BB962C8B-B14F-4D97-AF65-F5344CB8AC3E}">
        <p14:creationId xmlns:p14="http://schemas.microsoft.com/office/powerpoint/2010/main" val="151241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4866D-0F39-854C-93C7-9678E39D85C4}" type="slidenum">
              <a:rPr lang="en-US" smtClean="0"/>
              <a:t>12</a:t>
            </a:fld>
            <a:endParaRPr lang="en-US"/>
          </a:p>
        </p:txBody>
      </p:sp>
    </p:spTree>
    <p:extLst>
      <p:ext uri="{BB962C8B-B14F-4D97-AF65-F5344CB8AC3E}">
        <p14:creationId xmlns:p14="http://schemas.microsoft.com/office/powerpoint/2010/main" val="350351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4866D-0F39-854C-93C7-9678E39D85C4}" type="slidenum">
              <a:rPr lang="en-US" smtClean="0"/>
              <a:t>13</a:t>
            </a:fld>
            <a:endParaRPr lang="en-US"/>
          </a:p>
        </p:txBody>
      </p:sp>
    </p:spTree>
    <p:extLst>
      <p:ext uri="{BB962C8B-B14F-4D97-AF65-F5344CB8AC3E}">
        <p14:creationId xmlns:p14="http://schemas.microsoft.com/office/powerpoint/2010/main" val="39910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4866D-0F39-854C-93C7-9678E39D85C4}" type="slidenum">
              <a:rPr lang="en-US" smtClean="0"/>
              <a:t>14</a:t>
            </a:fld>
            <a:endParaRPr lang="en-US"/>
          </a:p>
        </p:txBody>
      </p:sp>
    </p:spTree>
    <p:extLst>
      <p:ext uri="{BB962C8B-B14F-4D97-AF65-F5344CB8AC3E}">
        <p14:creationId xmlns:p14="http://schemas.microsoft.com/office/powerpoint/2010/main" val="338821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4866D-0F39-854C-93C7-9678E39D85C4}" type="slidenum">
              <a:rPr lang="en-US" smtClean="0"/>
              <a:t>18</a:t>
            </a:fld>
            <a:endParaRPr lang="en-US"/>
          </a:p>
        </p:txBody>
      </p:sp>
    </p:spTree>
    <p:extLst>
      <p:ext uri="{BB962C8B-B14F-4D97-AF65-F5344CB8AC3E}">
        <p14:creationId xmlns:p14="http://schemas.microsoft.com/office/powerpoint/2010/main" val="274611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4866D-0F39-854C-93C7-9678E39D85C4}" type="slidenum">
              <a:rPr lang="en-US" smtClean="0"/>
              <a:t>19</a:t>
            </a:fld>
            <a:endParaRPr lang="en-US"/>
          </a:p>
        </p:txBody>
      </p:sp>
    </p:spTree>
    <p:extLst>
      <p:ext uri="{BB962C8B-B14F-4D97-AF65-F5344CB8AC3E}">
        <p14:creationId xmlns:p14="http://schemas.microsoft.com/office/powerpoint/2010/main" val="3959516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4866D-0F39-854C-93C7-9678E39D85C4}" type="slidenum">
              <a:rPr lang="en-US" smtClean="0"/>
              <a:t>20</a:t>
            </a:fld>
            <a:endParaRPr lang="en-US"/>
          </a:p>
        </p:txBody>
      </p:sp>
    </p:spTree>
    <p:extLst>
      <p:ext uri="{BB962C8B-B14F-4D97-AF65-F5344CB8AC3E}">
        <p14:creationId xmlns:p14="http://schemas.microsoft.com/office/powerpoint/2010/main" val="395951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GB"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14/10/21</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14/10/21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14/10/21</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GB"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14/10/21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GB"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14/10/21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14/10/21</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GB"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14/10/21</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14/10/21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14/10/21</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14/10/21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GB"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14/10/21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GB"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14/10/21</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hyperlink" Target="https://assets.publishing.service.gov.uk/government/uploads/system/uploads/attachment_data/file/974907/EYFS_framework_-_March_2021.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hyperlink" Target="https://www.phonicsplay.co.uk/resourc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topmarks.co.u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s://www.teachneli.org/what-is-neli/" TargetMode="External"/><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TextBox 3"/>
          <p:cNvSpPr txBox="1"/>
          <p:nvPr/>
        </p:nvSpPr>
        <p:spPr>
          <a:xfrm>
            <a:off x="2125230" y="3744850"/>
            <a:ext cx="7218010" cy="2123658"/>
          </a:xfrm>
          <a:prstGeom prst="rect">
            <a:avLst/>
          </a:prstGeom>
          <a:noFill/>
        </p:spPr>
        <p:txBody>
          <a:bodyPr wrap="square" rtlCol="0">
            <a:spAutoFit/>
          </a:bodyPr>
          <a:lstStyle/>
          <a:p>
            <a:r>
              <a:rPr lang="en-US" sz="6600" dirty="0" smtClean="0">
                <a:latin typeface="Sassoon Penpals"/>
                <a:cs typeface="Sassoon Penpals"/>
              </a:rPr>
              <a:t>Expectations afternoon</a:t>
            </a:r>
            <a:r>
              <a:rPr lang="en-US" sz="6600" dirty="0">
                <a:latin typeface="Sassoon Penpals"/>
                <a:cs typeface="Sassoon Penpals"/>
              </a:rPr>
              <a:t> </a:t>
            </a:r>
            <a:r>
              <a:rPr lang="en-US" sz="6600" dirty="0" smtClean="0">
                <a:latin typeface="Sassoon Penpals"/>
                <a:cs typeface="Sassoon Penpals"/>
              </a:rPr>
              <a:t>EYFS</a:t>
            </a:r>
            <a:endParaRPr lang="en-US" sz="6600" dirty="0">
              <a:latin typeface="Sassoon Penpals"/>
              <a:cs typeface="Sassoon Penpals"/>
            </a:endParaRPr>
          </a:p>
        </p:txBody>
      </p:sp>
    </p:spTree>
    <p:extLst>
      <p:ext uri="{BB962C8B-B14F-4D97-AF65-F5344CB8AC3E}">
        <p14:creationId xmlns:p14="http://schemas.microsoft.com/office/powerpoint/2010/main" val="5291836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0"/>
            <a:ext cx="7673493" cy="6858000"/>
          </a:xfrm>
          <a:prstGeom prst="rect">
            <a:avLst/>
          </a:prstGeom>
        </p:spPr>
      </p:pic>
    </p:spTree>
    <p:extLst>
      <p:ext uri="{BB962C8B-B14F-4D97-AF65-F5344CB8AC3E}">
        <p14:creationId xmlns:p14="http://schemas.microsoft.com/office/powerpoint/2010/main" val="2234107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makes a skilled and confident reader?</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Opportunities to:</a:t>
            </a:r>
          </a:p>
          <a:p>
            <a:r>
              <a:rPr lang="en-US" dirty="0" smtClean="0"/>
              <a:t>Learn about </a:t>
            </a:r>
            <a:r>
              <a:rPr lang="en-US" b="1" dirty="0" smtClean="0"/>
              <a:t>print</a:t>
            </a:r>
            <a:r>
              <a:rPr lang="en-US" dirty="0" smtClean="0"/>
              <a:t> and books (hold them the right way up, reading left to right and turning pages one at a time)</a:t>
            </a:r>
          </a:p>
          <a:p>
            <a:r>
              <a:rPr lang="en-US" dirty="0" smtClean="0"/>
              <a:t>Learn about the sounds in spoken language (this is called </a:t>
            </a:r>
            <a:r>
              <a:rPr lang="en-US" b="1" dirty="0" smtClean="0"/>
              <a:t>phonological awareness</a:t>
            </a:r>
            <a:r>
              <a:rPr lang="en-US" dirty="0" smtClean="0"/>
              <a:t>)</a:t>
            </a:r>
          </a:p>
          <a:p>
            <a:r>
              <a:rPr lang="en-US" dirty="0" smtClean="0"/>
              <a:t>Learn about the letters of the alphabet and how they come together to form words.</a:t>
            </a:r>
          </a:p>
          <a:p>
            <a:r>
              <a:rPr lang="en-US" b="1" dirty="0" smtClean="0"/>
              <a:t>Listen</a:t>
            </a:r>
            <a:r>
              <a:rPr lang="en-US" dirty="0" smtClean="0"/>
              <a:t> to books </a:t>
            </a:r>
            <a:r>
              <a:rPr lang="en-US" b="1" dirty="0" smtClean="0"/>
              <a:t>read aloud</a:t>
            </a:r>
          </a:p>
          <a:p>
            <a:pPr marL="0" indent="0" algn="ctr">
              <a:buNone/>
            </a:pPr>
            <a:r>
              <a:rPr lang="en-US" b="1" dirty="0" smtClean="0"/>
              <a:t>Every one of these elements is vital!</a:t>
            </a:r>
            <a:endParaRPr lang="en-US" b="1" dirty="0"/>
          </a:p>
        </p:txBody>
      </p:sp>
    </p:spTree>
    <p:extLst>
      <p:ext uri="{BB962C8B-B14F-4D97-AF65-F5344CB8AC3E}">
        <p14:creationId xmlns:p14="http://schemas.microsoft.com/office/powerpoint/2010/main" val="375151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Listening</a:t>
            </a:r>
            <a:r>
              <a:rPr lang="en-US" dirty="0" smtClean="0"/>
              <a:t> </a:t>
            </a:r>
            <a:r>
              <a:rPr lang="en-US" dirty="0"/>
              <a:t>to books </a:t>
            </a:r>
            <a:r>
              <a:rPr lang="en-US" b="1" dirty="0"/>
              <a:t>read aloud</a:t>
            </a:r>
            <a:br>
              <a:rPr lang="en-US" b="1" dirty="0"/>
            </a:br>
            <a:endParaRPr lang="en-US" dirty="0"/>
          </a:p>
        </p:txBody>
      </p:sp>
      <p:sp>
        <p:nvSpPr>
          <p:cNvPr id="3" name="Content Placeholder 2"/>
          <p:cNvSpPr>
            <a:spLocks noGrp="1"/>
          </p:cNvSpPr>
          <p:nvPr>
            <p:ph sz="quarter" idx="1"/>
          </p:nvPr>
        </p:nvSpPr>
        <p:spPr/>
        <p:txBody>
          <a:bodyPr>
            <a:normAutofit fontScale="85000" lnSpcReduction="20000"/>
          </a:bodyPr>
          <a:lstStyle/>
          <a:p>
            <a:pPr marL="0" indent="0" algn="ctr">
              <a:buNone/>
            </a:pPr>
            <a:r>
              <a:rPr lang="en-US" sz="6500" dirty="0" smtClean="0"/>
              <a:t>Reading aloud = </a:t>
            </a:r>
          </a:p>
          <a:p>
            <a:pPr marL="0" indent="0" algn="ctr">
              <a:buNone/>
            </a:pPr>
            <a:r>
              <a:rPr lang="en-US" sz="6500" dirty="0" smtClean="0"/>
              <a:t>single most important activity for building knowledge required for success in reading (and writing!).</a:t>
            </a:r>
            <a:endParaRPr lang="en-US" dirty="0"/>
          </a:p>
        </p:txBody>
      </p:sp>
    </p:spTree>
    <p:extLst>
      <p:ext uri="{BB962C8B-B14F-4D97-AF65-F5344CB8AC3E}">
        <p14:creationId xmlns:p14="http://schemas.microsoft.com/office/powerpoint/2010/main" val="10598856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rich home environment</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4000" b="1" dirty="0"/>
              <a:t>How?</a:t>
            </a:r>
          </a:p>
          <a:p>
            <a:r>
              <a:rPr lang="en-US" dirty="0"/>
              <a:t>Establish a regular time (before bed/bath time works well)</a:t>
            </a:r>
          </a:p>
          <a:p>
            <a:r>
              <a:rPr lang="en-US" dirty="0" smtClean="0"/>
              <a:t>Keep a large variety of reading materials at hand</a:t>
            </a:r>
          </a:p>
          <a:p>
            <a:r>
              <a:rPr lang="en-US" dirty="0" smtClean="0"/>
              <a:t>Store books/materials in places children can access</a:t>
            </a:r>
          </a:p>
          <a:p>
            <a:r>
              <a:rPr lang="en-US" dirty="0" smtClean="0"/>
              <a:t>Share your love of books with them/the joy of reading!</a:t>
            </a:r>
          </a:p>
          <a:p>
            <a:r>
              <a:rPr lang="en-US" dirty="0" smtClean="0"/>
              <a:t>Have paper and writing tools available along side</a:t>
            </a:r>
          </a:p>
          <a:p>
            <a:r>
              <a:rPr lang="en-US" dirty="0" smtClean="0"/>
              <a:t>Model reading and writing for pleasure</a:t>
            </a:r>
          </a:p>
          <a:p>
            <a:r>
              <a:rPr lang="en-US" dirty="0" smtClean="0"/>
              <a:t>Make time for conversations about books and reading</a:t>
            </a:r>
          </a:p>
          <a:p>
            <a:r>
              <a:rPr lang="en-US" dirty="0" smtClean="0"/>
              <a:t>Use board games to reinforce language/literacy skills</a:t>
            </a:r>
          </a:p>
        </p:txBody>
      </p:sp>
    </p:spTree>
    <p:extLst>
      <p:ext uri="{BB962C8B-B14F-4D97-AF65-F5344CB8AC3E}">
        <p14:creationId xmlns:p14="http://schemas.microsoft.com/office/powerpoint/2010/main" val="1638773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your child</a:t>
            </a:r>
            <a:endParaRPr lang="en-US" dirty="0"/>
          </a:p>
        </p:txBody>
      </p:sp>
      <p:sp>
        <p:nvSpPr>
          <p:cNvPr id="3" name="Content Placeholder 2"/>
          <p:cNvSpPr>
            <a:spLocks noGrp="1"/>
          </p:cNvSpPr>
          <p:nvPr>
            <p:ph sz="quarter" idx="1"/>
          </p:nvPr>
        </p:nvSpPr>
        <p:spPr/>
        <p:txBody>
          <a:bodyPr/>
          <a:lstStyle/>
          <a:p>
            <a:r>
              <a:rPr lang="en-US" dirty="0" smtClean="0"/>
              <a:t>Build a home library</a:t>
            </a:r>
          </a:p>
          <a:p>
            <a:r>
              <a:rPr lang="en-US" dirty="0" smtClean="0"/>
              <a:t>Let your child choose the book</a:t>
            </a:r>
          </a:p>
          <a:p>
            <a:r>
              <a:rPr lang="en-US" dirty="0" smtClean="0"/>
              <a:t>Use funny voices!</a:t>
            </a:r>
          </a:p>
          <a:p>
            <a:r>
              <a:rPr lang="en-US" dirty="0" smtClean="0"/>
              <a:t>Tap into their interests</a:t>
            </a:r>
          </a:p>
          <a:p>
            <a:r>
              <a:rPr lang="en-US" dirty="0" smtClean="0"/>
              <a:t>Take books with you on journeys or shopping trips</a:t>
            </a:r>
          </a:p>
          <a:p>
            <a:r>
              <a:rPr lang="en-US" dirty="0" smtClean="0"/>
              <a:t>Use technology to your advantage – Oxford reading tree.</a:t>
            </a:r>
          </a:p>
        </p:txBody>
      </p:sp>
    </p:spTree>
    <p:extLst>
      <p:ext uri="{BB962C8B-B14F-4D97-AF65-F5344CB8AC3E}">
        <p14:creationId xmlns:p14="http://schemas.microsoft.com/office/powerpoint/2010/main" val="29454312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school at the moment..</a:t>
            </a:r>
            <a:endParaRPr lang="en-GB"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US" dirty="0" smtClean="0"/>
              <a:t>At the moment the children will have a library book which they can enjoy sharing with you and they will also have one of our Word Sparks books. </a:t>
            </a:r>
          </a:p>
          <a:p>
            <a:pPr marL="0" indent="0">
              <a:buNone/>
            </a:pPr>
            <a:r>
              <a:rPr lang="en-US" dirty="0" smtClean="0"/>
              <a:t>These Word Sparks books are to build on the children’s language and storytelling skills. Inside they have great ideas and questions to maximise children's understanding of the story. </a:t>
            </a:r>
          </a:p>
          <a:p>
            <a:pPr marL="0" indent="0">
              <a:buNone/>
            </a:pPr>
            <a:r>
              <a:rPr lang="en-US" dirty="0" smtClean="0"/>
              <a:t>As their phonological knowledge grows they will also bring home a fully decodable book so that they can practice their sounding out and blending skills. </a:t>
            </a:r>
          </a:p>
          <a:p>
            <a:pPr marL="0" indent="0">
              <a:buNone/>
            </a:pPr>
            <a:endParaRPr lang="en-US" dirty="0"/>
          </a:p>
          <a:p>
            <a:pPr marL="0" indent="0">
              <a:buNone/>
            </a:pPr>
            <a:r>
              <a:rPr lang="en-US" dirty="0" smtClean="0"/>
              <a:t>We know its repetitive but to develop the children's reading skills we recommend each book to be read 3 times. </a:t>
            </a:r>
            <a:endParaRPr lang="en-GB" dirty="0"/>
          </a:p>
        </p:txBody>
      </p:sp>
    </p:spTree>
    <p:extLst>
      <p:ext uri="{BB962C8B-B14F-4D97-AF65-F5344CB8AC3E}">
        <p14:creationId xmlns:p14="http://schemas.microsoft.com/office/powerpoint/2010/main" val="1302228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7700"/>
            <a:ext cx="9144000" cy="5544766"/>
          </a:xfrm>
          <a:prstGeom prst="rect">
            <a:avLst/>
          </a:prstGeom>
        </p:spPr>
      </p:pic>
    </p:spTree>
    <p:extLst>
      <p:ext uri="{BB962C8B-B14F-4D97-AF65-F5344CB8AC3E}">
        <p14:creationId xmlns:p14="http://schemas.microsoft.com/office/powerpoint/2010/main" val="3414253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
            <a:ext cx="9144000" cy="6626087"/>
          </a:xfrm>
          <a:prstGeom prst="rect">
            <a:avLst/>
          </a:prstGeom>
        </p:spPr>
      </p:pic>
    </p:spTree>
    <p:extLst>
      <p:ext uri="{BB962C8B-B14F-4D97-AF65-F5344CB8AC3E}">
        <p14:creationId xmlns:p14="http://schemas.microsoft.com/office/powerpoint/2010/main" val="36385578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your child with reading</a:t>
            </a:r>
            <a:endParaRPr lang="en-US" dirty="0"/>
          </a:p>
        </p:txBody>
      </p:sp>
      <p:sp>
        <p:nvSpPr>
          <p:cNvPr id="3" name="Content Placeholder 2"/>
          <p:cNvSpPr>
            <a:spLocks noGrp="1"/>
          </p:cNvSpPr>
          <p:nvPr>
            <p:ph sz="quarter" idx="1"/>
          </p:nvPr>
        </p:nvSpPr>
        <p:spPr>
          <a:xfrm>
            <a:off x="612648" y="1600199"/>
            <a:ext cx="8153400" cy="4973005"/>
          </a:xfrm>
        </p:spPr>
        <p:txBody>
          <a:bodyPr>
            <a:normAutofit/>
          </a:bodyPr>
          <a:lstStyle/>
          <a:p>
            <a:pPr marL="0" indent="0">
              <a:buNone/>
            </a:pPr>
            <a:r>
              <a:rPr lang="en-US" b="1" dirty="0" smtClean="0"/>
              <a:t>Reception</a:t>
            </a:r>
          </a:p>
          <a:p>
            <a:r>
              <a:rPr lang="en-US" b="1" dirty="0" smtClean="0"/>
              <a:t>Phonics</a:t>
            </a:r>
            <a:r>
              <a:rPr lang="en-US" dirty="0"/>
              <a:t>:</a:t>
            </a:r>
            <a:r>
              <a:rPr lang="en-US" dirty="0" smtClean="0"/>
              <a:t> children in Reception will be learning Phase 2, Phase 3 and Phase 4. </a:t>
            </a:r>
            <a:endParaRPr lang="en-US" dirty="0"/>
          </a:p>
          <a:p>
            <a:r>
              <a:rPr lang="en-US" dirty="0" smtClean="0"/>
              <a:t>Banded books are </a:t>
            </a:r>
            <a:r>
              <a:rPr lang="en-US" b="1" dirty="0" smtClean="0"/>
              <a:t>decodable </a:t>
            </a:r>
            <a:r>
              <a:rPr lang="en-US" dirty="0" smtClean="0"/>
              <a:t>so allow children to practice </a:t>
            </a:r>
            <a:r>
              <a:rPr lang="en-US" b="1" dirty="0" smtClean="0"/>
              <a:t>segmenting</a:t>
            </a:r>
            <a:r>
              <a:rPr lang="en-US" dirty="0" smtClean="0"/>
              <a:t> a word by saying the </a:t>
            </a:r>
            <a:r>
              <a:rPr lang="en-US" b="1" dirty="0" smtClean="0"/>
              <a:t>pure sounds </a:t>
            </a:r>
            <a:r>
              <a:rPr lang="en-US" dirty="0" smtClean="0"/>
              <a:t>and then </a:t>
            </a:r>
            <a:r>
              <a:rPr lang="en-US" b="1" dirty="0" smtClean="0"/>
              <a:t>blending</a:t>
            </a:r>
            <a:r>
              <a:rPr lang="en-US" dirty="0" smtClean="0"/>
              <a:t> it back together. </a:t>
            </a:r>
            <a:endParaRPr lang="en-US" dirty="0"/>
          </a:p>
          <a:p>
            <a:r>
              <a:rPr lang="en-US" dirty="0" smtClean="0"/>
              <a:t>There are some words that cannot be decoded. These are words that children just have to know by sight. (the, I, into, into, no, go, so etc.) We call these ‘tricky’ or ‘sight’ words. </a:t>
            </a:r>
            <a:endParaRPr lang="en-US" dirty="0"/>
          </a:p>
        </p:txBody>
      </p:sp>
    </p:spTree>
    <p:extLst>
      <p:ext uri="{BB962C8B-B14F-4D97-AF65-F5344CB8AC3E}">
        <p14:creationId xmlns:p14="http://schemas.microsoft.com/office/powerpoint/2010/main" val="40725670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your child with reading</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Use phonics first – saying the sound/doing the action. </a:t>
            </a:r>
          </a:p>
          <a:p>
            <a:endParaRPr lang="en-US" dirty="0" smtClean="0"/>
          </a:p>
          <a:p>
            <a:r>
              <a:rPr lang="en-US" dirty="0" smtClean="0"/>
              <a:t>Use </a:t>
            </a:r>
            <a:r>
              <a:rPr lang="en-US" b="1" dirty="0" smtClean="0"/>
              <a:t>‘book talk’ </a:t>
            </a:r>
            <a:r>
              <a:rPr lang="en-US" dirty="0" smtClean="0"/>
              <a:t>– talk about stories and story language, key features of the book, word level – words, sentences, punctuation, features on the page e.g. speech bubbles</a:t>
            </a:r>
          </a:p>
          <a:p>
            <a:endParaRPr lang="en-US" dirty="0" smtClean="0"/>
          </a:p>
          <a:p>
            <a:r>
              <a:rPr lang="en-US" dirty="0" smtClean="0"/>
              <a:t>Check understanding – encourage use of picture clues to help understanding, also show your child how you might be able to predict the meaning from other word clues. </a:t>
            </a:r>
          </a:p>
          <a:p>
            <a:endParaRPr lang="en-US" dirty="0" smtClean="0"/>
          </a:p>
          <a:p>
            <a:r>
              <a:rPr lang="en-US" dirty="0" smtClean="0"/>
              <a:t>Use question prompts to help deepen your child’s understanding and support their reading development</a:t>
            </a:r>
          </a:p>
          <a:p>
            <a:endParaRPr lang="en-US" dirty="0" smtClean="0"/>
          </a:p>
          <a:p>
            <a:r>
              <a:rPr lang="en-US" dirty="0" smtClean="0"/>
              <a:t>Model by reading them a story. </a:t>
            </a:r>
          </a:p>
        </p:txBody>
      </p:sp>
    </p:spTree>
    <p:extLst>
      <p:ext uri="{BB962C8B-B14F-4D97-AF65-F5344CB8AC3E}">
        <p14:creationId xmlns:p14="http://schemas.microsoft.com/office/powerpoint/2010/main" val="18236103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‘New’ EYFS</a:t>
            </a:r>
            <a:endParaRPr lang="en-GB" dirty="0"/>
          </a:p>
        </p:txBody>
      </p:sp>
      <p:pic>
        <p:nvPicPr>
          <p:cNvPr id="4" name="Picture 3"/>
          <p:cNvPicPr>
            <a:picLocks noChangeAspect="1"/>
          </p:cNvPicPr>
          <p:nvPr/>
        </p:nvPicPr>
        <p:blipFill>
          <a:blip r:embed="rId2"/>
          <a:stretch>
            <a:fillRect/>
          </a:stretch>
        </p:blipFill>
        <p:spPr>
          <a:xfrm>
            <a:off x="357225" y="2590800"/>
            <a:ext cx="4806719" cy="3957412"/>
          </a:xfrm>
          <a:prstGeom prst="rect">
            <a:avLst/>
          </a:prstGeom>
        </p:spPr>
      </p:pic>
      <p:sp>
        <p:nvSpPr>
          <p:cNvPr id="5" name="Rectangle 4"/>
          <p:cNvSpPr/>
          <p:nvPr/>
        </p:nvSpPr>
        <p:spPr>
          <a:xfrm>
            <a:off x="5163944" y="3658728"/>
            <a:ext cx="3400804" cy="2031325"/>
          </a:xfrm>
          <a:prstGeom prst="rect">
            <a:avLst/>
          </a:prstGeom>
        </p:spPr>
        <p:txBody>
          <a:bodyPr wrap="square">
            <a:spAutoFit/>
          </a:bodyPr>
          <a:lstStyle/>
          <a:p>
            <a:r>
              <a:rPr lang="en-GB" dirty="0">
                <a:hlinkClick r:id="rId3"/>
              </a:rPr>
              <a:t>https://assets.publishing.service.gov.uk/government/uploads/system/uploads/attachment_data/file/974907/EYFS_framework_-_March_2021.</a:t>
            </a:r>
            <a:r>
              <a:rPr lang="en-GB" dirty="0" smtClean="0">
                <a:hlinkClick r:id="rId3"/>
              </a:rPr>
              <a:t>pdf</a:t>
            </a:r>
            <a:endParaRPr lang="en-GB" dirty="0" smtClean="0"/>
          </a:p>
          <a:p>
            <a:endParaRPr lang="en-GB" dirty="0"/>
          </a:p>
        </p:txBody>
      </p:sp>
    </p:spTree>
    <p:extLst>
      <p:ext uri="{BB962C8B-B14F-4D97-AF65-F5344CB8AC3E}">
        <p14:creationId xmlns:p14="http://schemas.microsoft.com/office/powerpoint/2010/main" val="22257245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7500" lnSpcReduction="20000"/>
          </a:bodyPr>
          <a:lstStyle/>
          <a:p>
            <a:pPr marL="0" indent="0">
              <a:buNone/>
            </a:pPr>
            <a:r>
              <a:rPr lang="en-US" sz="7200" dirty="0" smtClean="0"/>
              <a:t>Extra support:</a:t>
            </a:r>
          </a:p>
          <a:p>
            <a:pPr marL="0" indent="0" algn="ctr">
              <a:buNone/>
            </a:pPr>
            <a:r>
              <a:rPr lang="en-US" sz="7200" dirty="0" smtClean="0"/>
              <a:t>TALK TALK TALK! To your children.</a:t>
            </a:r>
          </a:p>
          <a:p>
            <a:pPr marL="0" indent="0" algn="ctr">
              <a:buNone/>
            </a:pPr>
            <a:r>
              <a:rPr lang="en-US" sz="7200" dirty="0" smtClean="0"/>
              <a:t>You reading aloud to your child shows you value reading</a:t>
            </a:r>
            <a:endParaRPr lang="en-US" sz="7200" dirty="0"/>
          </a:p>
        </p:txBody>
      </p:sp>
    </p:spTree>
    <p:extLst>
      <p:ext uri="{BB962C8B-B14F-4D97-AF65-F5344CB8AC3E}">
        <p14:creationId xmlns:p14="http://schemas.microsoft.com/office/powerpoint/2010/main" val="133965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518" t="20265" r="10662" b="10037"/>
          <a:stretch/>
        </p:blipFill>
        <p:spPr>
          <a:xfrm>
            <a:off x="595746" y="2805546"/>
            <a:ext cx="8043863" cy="3900055"/>
          </a:xfrm>
          <a:prstGeom prst="rect">
            <a:avLst/>
          </a:prstGeom>
        </p:spPr>
      </p:pic>
      <p:sp>
        <p:nvSpPr>
          <p:cNvPr id="3" name="Title 2"/>
          <p:cNvSpPr>
            <a:spLocks noGrp="1"/>
          </p:cNvSpPr>
          <p:nvPr>
            <p:ph type="title"/>
          </p:nvPr>
        </p:nvSpPr>
        <p:spPr/>
        <p:txBody>
          <a:bodyPr/>
          <a:lstStyle/>
          <a:p>
            <a:r>
              <a:rPr lang="en-GB" dirty="0" smtClean="0"/>
              <a:t>Actions (</a:t>
            </a:r>
            <a:r>
              <a:rPr lang="en-GB" sz="3600" dirty="0" smtClean="0"/>
              <a:t>might have changed)</a:t>
            </a:r>
            <a:endParaRPr lang="en-GB" dirty="0"/>
          </a:p>
        </p:txBody>
      </p:sp>
    </p:spTree>
    <p:extLst>
      <p:ext uri="{BB962C8B-B14F-4D97-AF65-F5344CB8AC3E}">
        <p14:creationId xmlns:p14="http://schemas.microsoft.com/office/powerpoint/2010/main" val="17293618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Games..</a:t>
            </a:r>
            <a:endParaRPr lang="en-GB" dirty="0"/>
          </a:p>
        </p:txBody>
      </p:sp>
      <p:sp>
        <p:nvSpPr>
          <p:cNvPr id="3" name="TextBox 2"/>
          <p:cNvSpPr txBox="1"/>
          <p:nvPr/>
        </p:nvSpPr>
        <p:spPr>
          <a:xfrm>
            <a:off x="1066251" y="2000936"/>
            <a:ext cx="886067" cy="369332"/>
          </a:xfrm>
          <a:prstGeom prst="rect">
            <a:avLst/>
          </a:prstGeom>
          <a:noFill/>
        </p:spPr>
        <p:txBody>
          <a:bodyPr wrap="none" rtlCol="0">
            <a:spAutoFit/>
          </a:bodyPr>
          <a:lstStyle/>
          <a:p>
            <a:r>
              <a:rPr lang="en-GB" dirty="0" smtClean="0"/>
              <a:t>Eye spy</a:t>
            </a:r>
            <a:endParaRPr lang="en-GB" dirty="0"/>
          </a:p>
        </p:txBody>
      </p:sp>
      <p:sp>
        <p:nvSpPr>
          <p:cNvPr id="4" name="TextBox 3"/>
          <p:cNvSpPr txBox="1"/>
          <p:nvPr/>
        </p:nvSpPr>
        <p:spPr>
          <a:xfrm>
            <a:off x="239607" y="3126533"/>
            <a:ext cx="3198754" cy="1477328"/>
          </a:xfrm>
          <a:prstGeom prst="rect">
            <a:avLst/>
          </a:prstGeom>
          <a:noFill/>
        </p:spPr>
        <p:txBody>
          <a:bodyPr wrap="square" rtlCol="0">
            <a:spAutoFit/>
          </a:bodyPr>
          <a:lstStyle/>
          <a:p>
            <a:r>
              <a:rPr lang="en-GB" dirty="0" smtClean="0"/>
              <a:t>Sight word swat – </a:t>
            </a:r>
          </a:p>
          <a:p>
            <a:r>
              <a:rPr lang="en-GB" dirty="0" smtClean="0"/>
              <a:t>Write down CVC words and sight words.</a:t>
            </a:r>
          </a:p>
          <a:p>
            <a:r>
              <a:rPr lang="en-GB" dirty="0" smtClean="0"/>
              <a:t>Call out the word.. Can they swat it with their hand?</a:t>
            </a:r>
            <a:endParaRPr lang="en-GB" dirty="0"/>
          </a:p>
        </p:txBody>
      </p:sp>
      <p:pic>
        <p:nvPicPr>
          <p:cNvPr id="6" name="Picture 5"/>
          <p:cNvPicPr>
            <a:picLocks noChangeAspect="1"/>
          </p:cNvPicPr>
          <p:nvPr/>
        </p:nvPicPr>
        <p:blipFill>
          <a:blip r:embed="rId2"/>
          <a:stretch>
            <a:fillRect/>
          </a:stretch>
        </p:blipFill>
        <p:spPr>
          <a:xfrm>
            <a:off x="4281816" y="2634732"/>
            <a:ext cx="4481184" cy="1631970"/>
          </a:xfrm>
          <a:prstGeom prst="rect">
            <a:avLst/>
          </a:prstGeom>
        </p:spPr>
      </p:pic>
      <p:sp>
        <p:nvSpPr>
          <p:cNvPr id="8" name="TextBox 7"/>
          <p:cNvSpPr txBox="1"/>
          <p:nvPr/>
        </p:nvSpPr>
        <p:spPr>
          <a:xfrm>
            <a:off x="4281816" y="2139775"/>
            <a:ext cx="3920815" cy="646331"/>
          </a:xfrm>
          <a:prstGeom prst="rect">
            <a:avLst/>
          </a:prstGeom>
          <a:noFill/>
        </p:spPr>
        <p:txBody>
          <a:bodyPr wrap="none" rtlCol="0">
            <a:spAutoFit/>
          </a:bodyPr>
          <a:lstStyle/>
          <a:p>
            <a:r>
              <a:rPr lang="en-GB" dirty="0">
                <a:hlinkClick r:id="rId3"/>
              </a:rPr>
              <a:t>https://www.phonicsplay.co.uk/</a:t>
            </a:r>
            <a:r>
              <a:rPr lang="en-GB" dirty="0" smtClean="0">
                <a:hlinkClick r:id="rId3"/>
              </a:rPr>
              <a:t>resources</a:t>
            </a:r>
            <a:endParaRPr lang="en-GB" dirty="0" smtClean="0"/>
          </a:p>
          <a:p>
            <a:endParaRPr lang="en-GB" dirty="0"/>
          </a:p>
        </p:txBody>
      </p:sp>
      <p:sp>
        <p:nvSpPr>
          <p:cNvPr id="5" name="TextBox 4"/>
          <p:cNvSpPr txBox="1"/>
          <p:nvPr/>
        </p:nvSpPr>
        <p:spPr>
          <a:xfrm>
            <a:off x="1269917" y="5832967"/>
            <a:ext cx="5368702" cy="369332"/>
          </a:xfrm>
          <a:prstGeom prst="rect">
            <a:avLst/>
          </a:prstGeom>
          <a:noFill/>
        </p:spPr>
        <p:txBody>
          <a:bodyPr wrap="none" rtlCol="0">
            <a:spAutoFit/>
          </a:bodyPr>
          <a:lstStyle/>
          <a:p>
            <a:r>
              <a:rPr lang="en-GB" dirty="0" smtClean="0"/>
              <a:t>Find something that begins with (a letter in the alphabet). </a:t>
            </a:r>
            <a:endParaRPr lang="en-GB" dirty="0"/>
          </a:p>
        </p:txBody>
      </p:sp>
    </p:spTree>
    <p:extLst>
      <p:ext uri="{BB962C8B-B14F-4D97-AF65-F5344CB8AC3E}">
        <p14:creationId xmlns:p14="http://schemas.microsoft.com/office/powerpoint/2010/main" val="2761585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Mathematics</a:t>
            </a:r>
            <a:r>
              <a:rPr lang="is-IS" smtClean="0"/>
              <a:t>…</a:t>
            </a:r>
            <a:endParaRPr lang="en-GB"/>
          </a:p>
        </p:txBody>
      </p:sp>
    </p:spTree>
    <p:extLst>
      <p:ext uri="{BB962C8B-B14F-4D97-AF65-F5344CB8AC3E}">
        <p14:creationId xmlns:p14="http://schemas.microsoft.com/office/powerpoint/2010/main" val="3964625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2380463"/>
          </a:xfrm>
          <a:prstGeom prst="rect">
            <a:avLst/>
          </a:prstGeom>
        </p:spPr>
      </p:pic>
      <p:pic>
        <p:nvPicPr>
          <p:cNvPr id="4" name="Picture 3"/>
          <p:cNvPicPr>
            <a:picLocks noChangeAspect="1"/>
          </p:cNvPicPr>
          <p:nvPr/>
        </p:nvPicPr>
        <p:blipFill>
          <a:blip r:embed="rId3"/>
          <a:stretch>
            <a:fillRect/>
          </a:stretch>
        </p:blipFill>
        <p:spPr>
          <a:xfrm>
            <a:off x="191686" y="2101474"/>
            <a:ext cx="8692506" cy="4560588"/>
          </a:xfrm>
          <a:prstGeom prst="rect">
            <a:avLst/>
          </a:prstGeom>
        </p:spPr>
      </p:pic>
    </p:spTree>
    <p:extLst>
      <p:ext uri="{BB962C8B-B14F-4D97-AF65-F5344CB8AC3E}">
        <p14:creationId xmlns:p14="http://schemas.microsoft.com/office/powerpoint/2010/main" val="35630384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Supporting your child with their mathematics</a:t>
            </a:r>
            <a:r>
              <a:rPr lang="is-IS" dirty="0" smtClean="0"/>
              <a:t>…</a:t>
            </a:r>
            <a:endParaRPr lang="en-GB" dirty="0"/>
          </a:p>
        </p:txBody>
      </p:sp>
      <p:sp>
        <p:nvSpPr>
          <p:cNvPr id="3" name="TextBox 2"/>
          <p:cNvSpPr txBox="1"/>
          <p:nvPr/>
        </p:nvSpPr>
        <p:spPr>
          <a:xfrm>
            <a:off x="407331" y="1756363"/>
            <a:ext cx="5221389" cy="369332"/>
          </a:xfrm>
          <a:prstGeom prst="rect">
            <a:avLst/>
          </a:prstGeom>
          <a:noFill/>
        </p:spPr>
        <p:txBody>
          <a:bodyPr wrap="none" rtlCol="0">
            <a:spAutoFit/>
          </a:bodyPr>
          <a:lstStyle/>
          <a:p>
            <a:r>
              <a:rPr lang="en-GB" dirty="0" smtClean="0"/>
              <a:t>Counting how many steps to.. The kitchen, bathroom etc. </a:t>
            </a:r>
            <a:endParaRPr lang="en-GB" dirty="0"/>
          </a:p>
        </p:txBody>
      </p:sp>
      <p:sp>
        <p:nvSpPr>
          <p:cNvPr id="4" name="TextBox 3"/>
          <p:cNvSpPr txBox="1"/>
          <p:nvPr/>
        </p:nvSpPr>
        <p:spPr>
          <a:xfrm>
            <a:off x="407331" y="2215345"/>
            <a:ext cx="6824930" cy="369332"/>
          </a:xfrm>
          <a:prstGeom prst="rect">
            <a:avLst/>
          </a:prstGeom>
          <a:noFill/>
        </p:spPr>
        <p:txBody>
          <a:bodyPr wrap="none" rtlCol="0">
            <a:spAutoFit/>
          </a:bodyPr>
          <a:lstStyle/>
          <a:p>
            <a:r>
              <a:rPr lang="en-GB" dirty="0" smtClean="0"/>
              <a:t>Counting how many cars, vans etc. You see on the way home from school. </a:t>
            </a:r>
            <a:endParaRPr lang="en-GB" dirty="0"/>
          </a:p>
        </p:txBody>
      </p:sp>
      <p:sp>
        <p:nvSpPr>
          <p:cNvPr id="5" name="TextBox 4"/>
          <p:cNvSpPr txBox="1"/>
          <p:nvPr/>
        </p:nvSpPr>
        <p:spPr>
          <a:xfrm>
            <a:off x="407331" y="2631342"/>
            <a:ext cx="4044459" cy="369332"/>
          </a:xfrm>
          <a:prstGeom prst="rect">
            <a:avLst/>
          </a:prstGeom>
          <a:noFill/>
        </p:spPr>
        <p:txBody>
          <a:bodyPr wrap="none" rtlCol="0">
            <a:spAutoFit/>
          </a:bodyPr>
          <a:lstStyle/>
          <a:p>
            <a:r>
              <a:rPr lang="en-GB" dirty="0" smtClean="0"/>
              <a:t>Talking about speed sighs (30,40,50 etc.) </a:t>
            </a:r>
            <a:endParaRPr lang="en-GB" dirty="0"/>
          </a:p>
        </p:txBody>
      </p:sp>
      <p:sp>
        <p:nvSpPr>
          <p:cNvPr id="6" name="TextBox 5"/>
          <p:cNvSpPr txBox="1"/>
          <p:nvPr/>
        </p:nvSpPr>
        <p:spPr>
          <a:xfrm>
            <a:off x="407331" y="3156434"/>
            <a:ext cx="6138407" cy="369332"/>
          </a:xfrm>
          <a:prstGeom prst="rect">
            <a:avLst/>
          </a:prstGeom>
          <a:noFill/>
        </p:spPr>
        <p:txBody>
          <a:bodyPr wrap="none" rtlCol="0">
            <a:spAutoFit/>
          </a:bodyPr>
          <a:lstStyle/>
          <a:p>
            <a:r>
              <a:rPr lang="en-GB" dirty="0" smtClean="0"/>
              <a:t>Cooking with your children at home and weighing out ingredients. </a:t>
            </a:r>
            <a:endParaRPr lang="en-GB" dirty="0"/>
          </a:p>
        </p:txBody>
      </p:sp>
      <p:sp>
        <p:nvSpPr>
          <p:cNvPr id="7" name="TextBox 6"/>
          <p:cNvSpPr txBox="1"/>
          <p:nvPr/>
        </p:nvSpPr>
        <p:spPr>
          <a:xfrm>
            <a:off x="407331" y="3663026"/>
            <a:ext cx="6324605" cy="369332"/>
          </a:xfrm>
          <a:prstGeom prst="rect">
            <a:avLst/>
          </a:prstGeom>
          <a:noFill/>
        </p:spPr>
        <p:txBody>
          <a:bodyPr wrap="none" rtlCol="0">
            <a:spAutoFit/>
          </a:bodyPr>
          <a:lstStyle/>
          <a:p>
            <a:r>
              <a:rPr lang="en-GB" dirty="0" smtClean="0"/>
              <a:t>Make 3D models using recycling. What different shapes are there? </a:t>
            </a:r>
            <a:endParaRPr lang="en-GB" dirty="0"/>
          </a:p>
        </p:txBody>
      </p:sp>
      <p:sp>
        <p:nvSpPr>
          <p:cNvPr id="8" name="TextBox 7"/>
          <p:cNvSpPr txBox="1"/>
          <p:nvPr/>
        </p:nvSpPr>
        <p:spPr>
          <a:xfrm>
            <a:off x="407331" y="4112573"/>
            <a:ext cx="3196195" cy="369332"/>
          </a:xfrm>
          <a:prstGeom prst="rect">
            <a:avLst/>
          </a:prstGeom>
          <a:noFill/>
        </p:spPr>
        <p:txBody>
          <a:bodyPr wrap="none" rtlCol="0">
            <a:spAutoFit/>
          </a:bodyPr>
          <a:lstStyle/>
          <a:p>
            <a:r>
              <a:rPr lang="en-GB" dirty="0" smtClean="0"/>
              <a:t>Go on a shape hunt (2D and 3D) </a:t>
            </a:r>
            <a:endParaRPr lang="en-GB" dirty="0"/>
          </a:p>
        </p:txBody>
      </p:sp>
      <p:sp>
        <p:nvSpPr>
          <p:cNvPr id="9" name="TextBox 8"/>
          <p:cNvSpPr txBox="1"/>
          <p:nvPr/>
        </p:nvSpPr>
        <p:spPr>
          <a:xfrm>
            <a:off x="559731" y="4634305"/>
            <a:ext cx="1935295" cy="369332"/>
          </a:xfrm>
          <a:prstGeom prst="rect">
            <a:avLst/>
          </a:prstGeom>
          <a:noFill/>
        </p:spPr>
        <p:txBody>
          <a:bodyPr wrap="none" rtlCol="0">
            <a:spAutoFit/>
          </a:bodyPr>
          <a:lstStyle/>
          <a:p>
            <a:r>
              <a:rPr lang="en-GB" dirty="0" smtClean="0"/>
              <a:t>Play board games.</a:t>
            </a:r>
            <a:endParaRPr lang="en-GB" dirty="0"/>
          </a:p>
        </p:txBody>
      </p:sp>
      <p:sp>
        <p:nvSpPr>
          <p:cNvPr id="10" name="TextBox 9"/>
          <p:cNvSpPr txBox="1"/>
          <p:nvPr/>
        </p:nvSpPr>
        <p:spPr>
          <a:xfrm>
            <a:off x="559731" y="5074784"/>
            <a:ext cx="6217756" cy="369332"/>
          </a:xfrm>
          <a:prstGeom prst="rect">
            <a:avLst/>
          </a:prstGeom>
          <a:noFill/>
        </p:spPr>
        <p:txBody>
          <a:bodyPr wrap="none" rtlCol="0">
            <a:spAutoFit/>
          </a:bodyPr>
          <a:lstStyle/>
          <a:p>
            <a:r>
              <a:rPr lang="en-GB" dirty="0" smtClean="0"/>
              <a:t>Challenge to beat a timer (tidying up). THEY LOVE THIS IN CLASS!</a:t>
            </a:r>
            <a:endParaRPr lang="en-GB" dirty="0"/>
          </a:p>
        </p:txBody>
      </p:sp>
      <p:sp>
        <p:nvSpPr>
          <p:cNvPr id="11" name="TextBox 10"/>
          <p:cNvSpPr txBox="1"/>
          <p:nvPr/>
        </p:nvSpPr>
        <p:spPr>
          <a:xfrm>
            <a:off x="559731" y="5503528"/>
            <a:ext cx="4297045" cy="369332"/>
          </a:xfrm>
          <a:prstGeom prst="rect">
            <a:avLst/>
          </a:prstGeom>
          <a:noFill/>
        </p:spPr>
        <p:txBody>
          <a:bodyPr wrap="none" rtlCol="0">
            <a:spAutoFit/>
          </a:bodyPr>
          <a:lstStyle/>
          <a:p>
            <a:r>
              <a:rPr lang="en-GB" dirty="0" smtClean="0"/>
              <a:t>Can they collect a certain amount of objects?</a:t>
            </a:r>
            <a:endParaRPr lang="en-GB" dirty="0"/>
          </a:p>
        </p:txBody>
      </p:sp>
      <p:sp>
        <p:nvSpPr>
          <p:cNvPr id="12" name="TextBox 11"/>
          <p:cNvSpPr txBox="1"/>
          <p:nvPr/>
        </p:nvSpPr>
        <p:spPr>
          <a:xfrm>
            <a:off x="4995805" y="5726735"/>
            <a:ext cx="3877985" cy="646331"/>
          </a:xfrm>
          <a:prstGeom prst="rect">
            <a:avLst/>
          </a:prstGeom>
          <a:noFill/>
        </p:spPr>
        <p:txBody>
          <a:bodyPr wrap="none" rtlCol="0">
            <a:spAutoFit/>
          </a:bodyPr>
          <a:lstStyle/>
          <a:p>
            <a:r>
              <a:rPr lang="en-GB" dirty="0"/>
              <a:t>Top marks - </a:t>
            </a:r>
            <a:r>
              <a:rPr lang="en-GB" dirty="0">
                <a:hlinkClick r:id="rId2"/>
              </a:rPr>
              <a:t>https://</a:t>
            </a:r>
            <a:r>
              <a:rPr lang="en-GB" dirty="0" smtClean="0">
                <a:hlinkClick r:id="rId2"/>
              </a:rPr>
              <a:t>www.topmarks.co.uk</a:t>
            </a:r>
            <a:endParaRPr lang="en-GB" dirty="0" smtClean="0"/>
          </a:p>
          <a:p>
            <a:endParaRPr lang="en-GB" dirty="0"/>
          </a:p>
        </p:txBody>
      </p:sp>
      <p:sp>
        <p:nvSpPr>
          <p:cNvPr id="13" name="TextBox 12"/>
          <p:cNvSpPr txBox="1"/>
          <p:nvPr/>
        </p:nvSpPr>
        <p:spPr>
          <a:xfrm>
            <a:off x="6145918" y="4300918"/>
            <a:ext cx="2457686" cy="369332"/>
          </a:xfrm>
          <a:prstGeom prst="rect">
            <a:avLst/>
          </a:prstGeom>
          <a:noFill/>
        </p:spPr>
        <p:txBody>
          <a:bodyPr wrap="none" rtlCol="0">
            <a:spAutoFit/>
          </a:bodyPr>
          <a:lstStyle/>
          <a:p>
            <a:r>
              <a:rPr lang="en-GB" dirty="0" err="1" smtClean="0"/>
              <a:t>Whats</a:t>
            </a:r>
            <a:r>
              <a:rPr lang="en-GB" dirty="0" smtClean="0"/>
              <a:t> the time Mr wolf?</a:t>
            </a:r>
            <a:endParaRPr lang="en-GB" dirty="0"/>
          </a:p>
        </p:txBody>
      </p:sp>
      <p:sp>
        <p:nvSpPr>
          <p:cNvPr id="14" name="TextBox 13"/>
          <p:cNvSpPr txBox="1"/>
          <p:nvPr/>
        </p:nvSpPr>
        <p:spPr>
          <a:xfrm>
            <a:off x="407331" y="6188400"/>
            <a:ext cx="7252895" cy="369332"/>
          </a:xfrm>
          <a:prstGeom prst="rect">
            <a:avLst/>
          </a:prstGeom>
          <a:noFill/>
        </p:spPr>
        <p:txBody>
          <a:bodyPr wrap="none" rtlCol="0">
            <a:spAutoFit/>
          </a:bodyPr>
          <a:lstStyle/>
          <a:p>
            <a:r>
              <a:rPr lang="en-GB" dirty="0" smtClean="0"/>
              <a:t>Talking about the time in ‘real time’. Example in 5 minutes it will be 10.30 etc.</a:t>
            </a:r>
            <a:endParaRPr lang="en-GB" dirty="0"/>
          </a:p>
        </p:txBody>
      </p:sp>
    </p:spTree>
    <p:extLst>
      <p:ext uri="{BB962C8B-B14F-4D97-AF65-F5344CB8AC3E}">
        <p14:creationId xmlns:p14="http://schemas.microsoft.com/office/powerpoint/2010/main" val="14927047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63800"/>
            <a:ext cx="9144000" cy="1914091"/>
          </a:xfrm>
          <a:prstGeom prst="rect">
            <a:avLst/>
          </a:prstGeom>
        </p:spPr>
      </p:pic>
      <p:pic>
        <p:nvPicPr>
          <p:cNvPr id="3" name="Picture 2"/>
          <p:cNvPicPr>
            <a:picLocks noChangeAspect="1"/>
          </p:cNvPicPr>
          <p:nvPr/>
        </p:nvPicPr>
        <p:blipFill>
          <a:blip r:embed="rId3"/>
          <a:stretch>
            <a:fillRect/>
          </a:stretch>
        </p:blipFill>
        <p:spPr>
          <a:xfrm>
            <a:off x="487031" y="315258"/>
            <a:ext cx="2044700" cy="1701800"/>
          </a:xfrm>
          <a:prstGeom prst="rect">
            <a:avLst/>
          </a:prstGeom>
        </p:spPr>
      </p:pic>
      <p:sp>
        <p:nvSpPr>
          <p:cNvPr id="4" name="Rectangle 3"/>
          <p:cNvSpPr/>
          <p:nvPr/>
        </p:nvSpPr>
        <p:spPr>
          <a:xfrm>
            <a:off x="1766199" y="5745370"/>
            <a:ext cx="3865161" cy="646331"/>
          </a:xfrm>
          <a:prstGeom prst="rect">
            <a:avLst/>
          </a:prstGeom>
        </p:spPr>
        <p:txBody>
          <a:bodyPr wrap="none">
            <a:spAutoFit/>
          </a:bodyPr>
          <a:lstStyle/>
          <a:p>
            <a:r>
              <a:rPr lang="en-GB" dirty="0">
                <a:hlinkClick r:id="rId4"/>
              </a:rPr>
              <a:t>https://www.teachneli.org/what-is-neli</a:t>
            </a:r>
            <a:r>
              <a:rPr lang="en-GB" dirty="0" smtClean="0">
                <a:hlinkClick r:id="rId4"/>
              </a:rPr>
              <a:t>/</a:t>
            </a:r>
            <a:endParaRPr lang="en-GB" dirty="0" smtClean="0"/>
          </a:p>
          <a:p>
            <a:endParaRPr lang="en-GB" dirty="0"/>
          </a:p>
        </p:txBody>
      </p:sp>
      <p:sp>
        <p:nvSpPr>
          <p:cNvPr id="6" name="TextBox 5"/>
          <p:cNvSpPr txBox="1"/>
          <p:nvPr/>
        </p:nvSpPr>
        <p:spPr>
          <a:xfrm>
            <a:off x="2643434" y="373067"/>
            <a:ext cx="5975852" cy="646331"/>
          </a:xfrm>
          <a:prstGeom prst="rect">
            <a:avLst/>
          </a:prstGeom>
          <a:noFill/>
        </p:spPr>
        <p:txBody>
          <a:bodyPr wrap="none" rtlCol="0">
            <a:spAutoFit/>
          </a:bodyPr>
          <a:lstStyle/>
          <a:p>
            <a:r>
              <a:rPr lang="en-GB" dirty="0" smtClean="0"/>
              <a:t>We will be using NELI to boost talk and develop language and </a:t>
            </a:r>
          </a:p>
          <a:p>
            <a:r>
              <a:rPr lang="en-GB" dirty="0" smtClean="0"/>
              <a:t>early literacy skills.  </a:t>
            </a:r>
            <a:endParaRPr lang="en-GB" dirty="0"/>
          </a:p>
        </p:txBody>
      </p:sp>
    </p:spTree>
    <p:extLst>
      <p:ext uri="{BB962C8B-B14F-4D97-AF65-F5344CB8AC3E}">
        <p14:creationId xmlns:p14="http://schemas.microsoft.com/office/powerpoint/2010/main" val="24022379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endParaRPr lang="en-GB" dirty="0" smtClean="0"/>
          </a:p>
          <a:p>
            <a:pPr algn="ctr"/>
            <a:r>
              <a:rPr lang="en-GB" dirty="0" smtClean="0"/>
              <a:t>THANK YOU FOR YOUR TIME TODAY </a:t>
            </a:r>
            <a:r>
              <a:rPr lang="en-GB" dirty="0" smtClean="0">
                <a:sym typeface="Wingdings"/>
              </a:rPr>
              <a:t></a:t>
            </a:r>
          </a:p>
        </p:txBody>
      </p:sp>
      <p:sp>
        <p:nvSpPr>
          <p:cNvPr id="3" name="Title 2"/>
          <p:cNvSpPr>
            <a:spLocks noGrp="1"/>
          </p:cNvSpPr>
          <p:nvPr>
            <p:ph type="title"/>
          </p:nvPr>
        </p:nvSpPr>
        <p:spPr/>
        <p:txBody>
          <a:bodyPr/>
          <a:lstStyle/>
          <a:p>
            <a:r>
              <a:rPr lang="en-GB" dirty="0" smtClean="0"/>
              <a:t>Questions</a:t>
            </a:r>
            <a:r>
              <a:rPr lang="is-IS" dirty="0" smtClean="0"/>
              <a:t>….</a:t>
            </a:r>
            <a:endParaRPr lang="en-GB" dirty="0"/>
          </a:p>
        </p:txBody>
      </p:sp>
    </p:spTree>
    <p:extLst>
      <p:ext uri="{BB962C8B-B14F-4D97-AF65-F5344CB8AC3E}">
        <p14:creationId xmlns:p14="http://schemas.microsoft.com/office/powerpoint/2010/main" val="40974721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4760" y="2590800"/>
            <a:ext cx="6992985" cy="4024809"/>
          </a:xfrm>
          <a:prstGeom prst="rect">
            <a:avLst/>
          </a:prstGeom>
        </p:spPr>
      </p:pic>
    </p:spTree>
    <p:extLst>
      <p:ext uri="{BB962C8B-B14F-4D97-AF65-F5344CB8AC3E}">
        <p14:creationId xmlns:p14="http://schemas.microsoft.com/office/powerpoint/2010/main" val="261608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22400"/>
            <a:ext cx="9144000" cy="4000500"/>
          </a:xfrm>
          <a:prstGeom prst="rect">
            <a:avLst/>
          </a:prstGeom>
        </p:spPr>
      </p:pic>
    </p:spTree>
    <p:extLst>
      <p:ext uri="{BB962C8B-B14F-4D97-AF65-F5344CB8AC3E}">
        <p14:creationId xmlns:p14="http://schemas.microsoft.com/office/powerpoint/2010/main" val="5230492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35100"/>
            <a:ext cx="9144000" cy="3986485"/>
          </a:xfrm>
          <a:prstGeom prst="rect">
            <a:avLst/>
          </a:prstGeom>
        </p:spPr>
      </p:pic>
    </p:spTree>
    <p:extLst>
      <p:ext uri="{BB962C8B-B14F-4D97-AF65-F5344CB8AC3E}">
        <p14:creationId xmlns:p14="http://schemas.microsoft.com/office/powerpoint/2010/main" val="24736017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0"/>
            <a:ext cx="8512988" cy="6858000"/>
          </a:xfrm>
          <a:prstGeom prst="rect">
            <a:avLst/>
          </a:prstGeom>
        </p:spPr>
      </p:pic>
    </p:spTree>
    <p:extLst>
      <p:ext uri="{BB962C8B-B14F-4D97-AF65-F5344CB8AC3E}">
        <p14:creationId xmlns:p14="http://schemas.microsoft.com/office/powerpoint/2010/main" val="33990592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700" y="2159000"/>
            <a:ext cx="7581900" cy="2527300"/>
          </a:xfrm>
          <a:prstGeom prst="rect">
            <a:avLst/>
          </a:prstGeom>
        </p:spPr>
      </p:pic>
    </p:spTree>
    <p:extLst>
      <p:ext uri="{BB962C8B-B14F-4D97-AF65-F5344CB8AC3E}">
        <p14:creationId xmlns:p14="http://schemas.microsoft.com/office/powerpoint/2010/main" val="17949898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3489158"/>
          </a:xfrm>
          <a:prstGeom prst="rect">
            <a:avLst/>
          </a:prstGeom>
        </p:spPr>
      </p:pic>
      <p:pic>
        <p:nvPicPr>
          <p:cNvPr id="3" name="Picture 2"/>
          <p:cNvPicPr>
            <a:picLocks noChangeAspect="1"/>
          </p:cNvPicPr>
          <p:nvPr/>
        </p:nvPicPr>
        <p:blipFill>
          <a:blip r:embed="rId3"/>
          <a:stretch>
            <a:fillRect/>
          </a:stretch>
        </p:blipFill>
        <p:spPr>
          <a:xfrm>
            <a:off x="0" y="3489158"/>
            <a:ext cx="9144000" cy="2935111"/>
          </a:xfrm>
          <a:prstGeom prst="rect">
            <a:avLst/>
          </a:prstGeom>
        </p:spPr>
      </p:pic>
    </p:spTree>
    <p:extLst>
      <p:ext uri="{BB962C8B-B14F-4D97-AF65-F5344CB8AC3E}">
        <p14:creationId xmlns:p14="http://schemas.microsoft.com/office/powerpoint/2010/main" val="895626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Literacy/phonics</a:t>
            </a:r>
            <a:r>
              <a:rPr lang="is-IS" dirty="0" smtClean="0"/>
              <a:t>…</a:t>
            </a:r>
            <a:endParaRPr lang="en-GB" dirty="0"/>
          </a:p>
        </p:txBody>
      </p:sp>
    </p:spTree>
    <p:extLst>
      <p:ext uri="{BB962C8B-B14F-4D97-AF65-F5344CB8AC3E}">
        <p14:creationId xmlns:p14="http://schemas.microsoft.com/office/powerpoint/2010/main" val="41537826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9458</TotalTime>
  <Words>839</Words>
  <Application>Microsoft Macintosh PowerPoint</Application>
  <PresentationFormat>On-screen Show (4:3)</PresentationFormat>
  <Paragraphs>91</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Median</vt:lpstr>
      <vt:lpstr>PowerPoint Presentation</vt:lpstr>
      <vt:lpstr>‘New’ EYFS</vt:lpstr>
      <vt:lpstr>PowerPoint Presentation</vt:lpstr>
      <vt:lpstr>PowerPoint Presentation</vt:lpstr>
      <vt:lpstr>PowerPoint Presentation</vt:lpstr>
      <vt:lpstr>PowerPoint Presentation</vt:lpstr>
      <vt:lpstr>PowerPoint Presentation</vt:lpstr>
      <vt:lpstr>PowerPoint Presentation</vt:lpstr>
      <vt:lpstr>Literacy/phonics…</vt:lpstr>
      <vt:lpstr>PowerPoint Presentation</vt:lpstr>
      <vt:lpstr>What makes a skilled and confident reader?</vt:lpstr>
      <vt:lpstr> Listening to books read aloud </vt:lpstr>
      <vt:lpstr>Literacy rich home environment</vt:lpstr>
      <vt:lpstr>Engaging your child</vt:lpstr>
      <vt:lpstr>In school at the moment..</vt:lpstr>
      <vt:lpstr>PowerPoint Presentation</vt:lpstr>
      <vt:lpstr>PowerPoint Presentation</vt:lpstr>
      <vt:lpstr>Supporting your child with reading</vt:lpstr>
      <vt:lpstr>Supporting your child with reading</vt:lpstr>
      <vt:lpstr>PowerPoint Presentation</vt:lpstr>
      <vt:lpstr>Actions (might have changed)</vt:lpstr>
      <vt:lpstr>Games..</vt:lpstr>
      <vt:lpstr>Mathematics…</vt:lpstr>
      <vt:lpstr>PowerPoint Presentation</vt:lpstr>
      <vt:lpstr>Supporting your child with their mathematics…</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Mugridge</dc:creator>
  <cp:lastModifiedBy>Samantha Wilce</cp:lastModifiedBy>
  <cp:revision>47</cp:revision>
  <cp:lastPrinted>2015-02-10T18:00:15Z</cp:lastPrinted>
  <dcterms:created xsi:type="dcterms:W3CDTF">2015-02-03T18:10:01Z</dcterms:created>
  <dcterms:modified xsi:type="dcterms:W3CDTF">2021-10-14T20:57:31Z</dcterms:modified>
</cp:coreProperties>
</file>